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70" r:id="rId4"/>
    <p:sldId id="262" r:id="rId5"/>
    <p:sldId id="263" r:id="rId6"/>
    <p:sldId id="265" r:id="rId7"/>
    <p:sldId id="268" r:id="rId8"/>
    <p:sldId id="272" r:id="rId9"/>
    <p:sldId id="281" r:id="rId10"/>
    <p:sldId id="278" r:id="rId11"/>
    <p:sldId id="271" r:id="rId12"/>
    <p:sldId id="282" r:id="rId13"/>
    <p:sldId id="274" r:id="rId14"/>
    <p:sldId id="275" r:id="rId15"/>
    <p:sldId id="276" r:id="rId16"/>
    <p:sldId id="279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A5"/>
    <a:srgbClr val="000099"/>
    <a:srgbClr val="0099FF"/>
    <a:srgbClr val="FFD634"/>
    <a:srgbClr val="8127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46F461-13AB-4DA3-A31C-4512AA75AA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08B94-897C-4131-9501-E782BC49B2A3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2353C-C93F-4130-A4B1-05E75C4A23A2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517C3-FF51-4403-A2B9-D17161ABC35A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55CCE-7063-4A24-972C-79FD1C0EB998}" type="slidenum">
              <a:rPr lang="en-US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D252A-7EA3-4E6A-A383-4EE8FD7263B5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DB9EA-5875-4246-A6CC-D103CBCC36BA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E428F-8F41-4B2A-8E68-DE7D170B207B}" type="slidenum">
              <a:rPr lang="en-US"/>
              <a:pPr/>
              <a:t>16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EEACE-220D-47B8-B803-8DB4444A60A9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709F7-A55F-4448-BD1C-D1051492A763}" type="slidenum">
              <a:rPr lang="en-US"/>
              <a:pPr/>
              <a:t>2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32031-8088-4DD9-859B-C560CBD3304E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C118B-830A-459A-ACED-DF01166DC6A0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B7C88-4963-446A-BB96-92BE1D1D4938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B2DCC-B9EA-466D-8D57-EDCDDFBCE34F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3E27F-A8A1-4A62-8B4B-ECF2B04ABE63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17FCA-22E9-409B-A907-4C1D3BA3ABC6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C9AE6-327E-4C66-96E0-49182CC2B9BD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0099FF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30275" y="762000"/>
            <a:ext cx="7239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6075" y="2209800"/>
            <a:ext cx="5961063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77000"/>
            <a:ext cx="8229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477000"/>
            <a:ext cx="758825" cy="228600"/>
          </a:xfrm>
        </p:spPr>
        <p:txBody>
          <a:bodyPr/>
          <a:lstStyle>
            <a:lvl1pPr>
              <a:defRPr/>
            </a:lvl1pPr>
          </a:lstStyle>
          <a:p>
            <a:fld id="{9737AF96-48BF-4511-8C6A-3CD5B81A0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0D7AF-27B0-43CC-BD52-A0D1C5252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52400"/>
            <a:ext cx="18669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52400"/>
            <a:ext cx="54483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F7883-1FAA-4A50-991D-6C126EA7D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1712A8-590F-45A9-82A2-1D44473AF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D2AA37-14C1-41F8-895B-67CC8CD86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143000"/>
            <a:ext cx="2971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29733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3720B-09D3-43E5-A8AC-45D724E3E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EB405-59F8-4E72-B584-CAF30407F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88F220-EACB-4A88-9B07-AD5BFAF59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B78395-8244-418B-86E0-5EA9F0DB8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C0C1DD-45F2-4785-AC5F-1B4193115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4B8058-DF35-4B31-AA54-3B5484AA1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0975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© 2007, International Training and Development, LLC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35B1B5B8-03EF-47DF-A33C-F867B6D518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D634"/>
          </a:solidFill>
          <a:latin typeface="Trebuchet MS" pitchFamily="1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55000"/>
        </a:spcBef>
        <a:spcAft>
          <a:spcPct val="0"/>
        </a:spcAft>
        <a:buClr>
          <a:srgbClr val="FFD634"/>
        </a:buClr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pic>
        <p:nvPicPr>
          <p:cNvPr id="6151" name="Picture 7" descr="Ouch_PPT_Ti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239000" cy="1143000"/>
          </a:xfrm>
        </p:spPr>
        <p:txBody>
          <a:bodyPr/>
          <a:lstStyle/>
          <a:p>
            <a:r>
              <a:rPr lang="en-US" sz="4400"/>
              <a:t>OUCH! </a:t>
            </a:r>
            <a:br>
              <a:rPr lang="en-US" sz="4400"/>
            </a:br>
            <a:r>
              <a:rPr lang="en-US" sz="4000"/>
              <a:t>That Stereotype Hurts</a:t>
            </a:r>
            <a:endParaRPr lang="en-US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33800"/>
            <a:ext cx="6781800" cy="1752600"/>
          </a:xfrm>
        </p:spPr>
        <p:txBody>
          <a:bodyPr/>
          <a:lstStyle/>
          <a:p>
            <a:r>
              <a:rPr lang="en-US" sz="2100"/>
              <a:t>Communicating Respectfully in a Diverse World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71600" y="64770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>
                <a:solidFill>
                  <a:schemeClr val="bg1"/>
                </a:solidFill>
                <a:latin typeface="Trebuchet MS" pitchFamily="1" charset="0"/>
              </a:rPr>
              <a:t>© 2007, International Training and Development, LLC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24000" y="1524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lIns="0" tIns="0" rIns="0" bIns="0"/>
          <a:lstStyle/>
          <a:p>
            <a:pPr eaLnBrk="1" hangingPunct="1"/>
            <a:r>
              <a:rPr lang="en-US" sz="3600" b="1">
                <a:solidFill>
                  <a:srgbClr val="FFD634"/>
                </a:solidFill>
                <a:latin typeface="Trebuchet MS" pitchFamily="1" charset="0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OUCH! Discussion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3" y="1219200"/>
            <a:ext cx="5868987" cy="4876800"/>
          </a:xfrm>
          <a:noFill/>
        </p:spPr>
        <p:txBody>
          <a:bodyPr/>
          <a:lstStyle/>
          <a:p>
            <a:pPr marL="457200" indent="-457200">
              <a:spcBef>
                <a:spcPct val="85000"/>
              </a:spcBef>
              <a:buFont typeface="Arial" charset="0"/>
              <a:buAutoNum type="arabicPeriod"/>
            </a:pPr>
            <a:r>
              <a:rPr lang="en-US" sz="2000"/>
              <a:t>How does this video relate to you?  </a:t>
            </a:r>
            <a:r>
              <a:rPr lang="en-US" sz="2000">
                <a:solidFill>
                  <a:srgbClr val="FFD634"/>
                </a:solidFill>
              </a:rPr>
              <a:t>Do you see yourself</a:t>
            </a:r>
            <a:r>
              <a:rPr lang="en-US" sz="2000"/>
              <a:t> reflected in any way?</a:t>
            </a:r>
          </a:p>
          <a:p>
            <a:pPr marL="457200" indent="-457200">
              <a:spcBef>
                <a:spcPct val="85000"/>
              </a:spcBef>
              <a:buFont typeface="Arial" charset="0"/>
              <a:buAutoNum type="arabicPeriod"/>
            </a:pPr>
            <a:r>
              <a:rPr lang="en-US" sz="2000"/>
              <a:t>Which technique(s) do you </a:t>
            </a:r>
            <a:r>
              <a:rPr lang="en-US" sz="2000">
                <a:solidFill>
                  <a:srgbClr val="FFD634"/>
                </a:solidFill>
              </a:rPr>
              <a:t>personally prefer?</a:t>
            </a:r>
            <a:r>
              <a:rPr lang="en-US" sz="2000"/>
              <a:t>  In what types of situations would you use these techniques?</a:t>
            </a:r>
          </a:p>
          <a:p>
            <a:pPr marL="457200" indent="-457200">
              <a:spcBef>
                <a:spcPct val="85000"/>
              </a:spcBef>
              <a:buFont typeface="Arial" charset="0"/>
              <a:buAutoNum type="arabicPeriod"/>
            </a:pPr>
            <a:r>
              <a:rPr lang="en-US" sz="2000"/>
              <a:t>Which situations are </a:t>
            </a:r>
            <a:r>
              <a:rPr lang="en-US" sz="2000">
                <a:solidFill>
                  <a:srgbClr val="FFD634"/>
                </a:solidFill>
              </a:rPr>
              <a:t>most difficult</a:t>
            </a:r>
            <a:r>
              <a:rPr lang="en-US" sz="2000"/>
              <a:t> for you?  How do you respond?  What is the impact of sitting silent?</a:t>
            </a:r>
          </a:p>
          <a:p>
            <a:pPr marL="457200" indent="-457200">
              <a:spcBef>
                <a:spcPct val="85000"/>
              </a:spcBef>
              <a:buFont typeface="Arial" charset="0"/>
              <a:buAutoNum type="arabicPeriod"/>
            </a:pPr>
            <a:r>
              <a:rPr lang="en-US" sz="2000"/>
              <a:t>How can you increase your comfort, confidence and skill</a:t>
            </a:r>
            <a:r>
              <a:rPr lang="en-US" sz="2000">
                <a:solidFill>
                  <a:srgbClr val="FFD634"/>
                </a:solidFill>
              </a:rPr>
              <a:t> </a:t>
            </a:r>
            <a:r>
              <a:rPr lang="en-US" sz="2000"/>
              <a:t>in </a:t>
            </a:r>
            <a:r>
              <a:rPr lang="en-US" sz="2000">
                <a:solidFill>
                  <a:srgbClr val="FFD634"/>
                </a:solidFill>
              </a:rPr>
              <a:t>speaking up </a:t>
            </a:r>
            <a:r>
              <a:rPr lang="en-US" sz="2000"/>
              <a:t>in these situations?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Speaking Up:  Six Techniques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4876800"/>
          </a:xfrm>
        </p:spPr>
        <p:txBody>
          <a:bodyPr/>
          <a:lstStyle/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Assume Good Intent and Explain Impact</a:t>
            </a:r>
          </a:p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Ask a Question</a:t>
            </a:r>
          </a:p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Interrupt and Redirect</a:t>
            </a:r>
          </a:p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Broaden to Universal Human Behavior</a:t>
            </a:r>
          </a:p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Make It Individual</a:t>
            </a:r>
          </a:p>
          <a:p>
            <a:pPr marL="0" indent="0" algn="ctr">
              <a:spcBef>
                <a:spcPct val="95000"/>
              </a:spcBef>
              <a:buFontTx/>
              <a:buNone/>
            </a:pPr>
            <a:r>
              <a:rPr lang="en-US" sz="2600"/>
              <a:t>Say Ouch!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Key Points and Application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315200" cy="3703638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marL="0" indent="0" algn="ctr">
              <a:lnSpc>
                <a:spcPct val="125000"/>
              </a:lnSpc>
              <a:spcBef>
                <a:spcPct val="80000"/>
              </a:spcBef>
              <a:buFont typeface="Wingdings" pitchFamily="1" charset="2"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“Communication provides the legs for bias, carrying it from person to person,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from generation to generation.</a:t>
            </a:r>
          </a:p>
          <a:p>
            <a:pPr marL="0" indent="0" algn="ctr">
              <a:lnSpc>
                <a:spcPct val="125000"/>
              </a:lnSpc>
              <a:spcBef>
                <a:spcPct val="80000"/>
              </a:spcBef>
              <a:buFont typeface="Wingdings" pitchFamily="1" charset="2"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Eventually, however, communication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will be the way to end discrimination.”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828800" y="51816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200" i="1">
                <a:solidFill>
                  <a:schemeClr val="bg1"/>
                </a:solidFill>
              </a:rPr>
              <a:t>– John N. Bailey</a:t>
            </a:r>
            <a:br>
              <a:rPr lang="en-US" sz="1200" i="1">
                <a:solidFill>
                  <a:schemeClr val="bg1"/>
                </a:solidFill>
              </a:rPr>
            </a:br>
            <a:r>
              <a:rPr lang="en-US" sz="1200" i="1">
                <a:solidFill>
                  <a:schemeClr val="bg1"/>
                </a:solidFill>
              </a:rPr>
              <a:t>ABC, Exec. Director, </a:t>
            </a:r>
            <a:br>
              <a:rPr lang="en-US" sz="1200" i="1">
                <a:solidFill>
                  <a:schemeClr val="bg1"/>
                </a:solidFill>
              </a:rPr>
            </a:br>
            <a:r>
              <a:rPr lang="en-US" sz="1200" i="1">
                <a:solidFill>
                  <a:schemeClr val="bg1"/>
                </a:solidFill>
              </a:rPr>
              <a:t>International Association of Business Communicators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315200" cy="2636838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marL="0" indent="0" algn="ctr">
              <a:lnSpc>
                <a:spcPct val="125000"/>
              </a:lnSpc>
              <a:buFontTx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“We will have to repent in this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generation not merely for the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hateful words and actions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of the bad people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but for the appalling silence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of the good people.”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828800" y="51816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200" i="1">
                <a:solidFill>
                  <a:schemeClr val="bg1"/>
                </a:solidFill>
              </a:rPr>
              <a:t>– Dr. Martin Luther King, Jr.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2590800"/>
            <a:ext cx="6553200" cy="3322638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marL="0" indent="0" algn="ctr">
              <a:lnSpc>
                <a:spcPct val="125000"/>
              </a:lnSpc>
              <a:buFontTx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“We must be the change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we want to see in the world.”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28800" y="38862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200" i="1">
                <a:solidFill>
                  <a:schemeClr val="bg1"/>
                </a:solidFill>
              </a:rPr>
              <a:t>– Mahatma Gandhi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2087563"/>
            <a:ext cx="7315200" cy="3322637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marL="0" indent="0" algn="ctr">
              <a:lnSpc>
                <a:spcPct val="125000"/>
              </a:lnSpc>
              <a:buFontTx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“I am only one; but I am still one.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I cannot do everything,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but still I can do something.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I will not refuse to do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the something I can do.”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28800" y="51816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200" i="1">
                <a:solidFill>
                  <a:schemeClr val="bg1"/>
                </a:solidFill>
              </a:rPr>
              <a:t>– Helen Keller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19200" y="182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 eaLnBrk="1" hangingPunct="1"/>
            <a:r>
              <a:rPr lang="en-US" sz="4000" b="1">
                <a:solidFill>
                  <a:srgbClr val="FFD634"/>
                </a:solidFill>
                <a:latin typeface="Trebuchet MS" pitchFamily="1" charset="0"/>
              </a:rPr>
              <a:t>Thank You</a:t>
            </a:r>
            <a:endParaRPr lang="en-US" sz="2800" b="1">
              <a:solidFill>
                <a:srgbClr val="FFD634"/>
              </a:solidFill>
              <a:latin typeface="Trebuchet MS" pitchFamily="1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295400" y="37338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  <a:spcBef>
                <a:spcPct val="12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800">
                <a:solidFill>
                  <a:schemeClr val="bg1"/>
                </a:solidFill>
              </a:rPr>
              <a:t>International Training and Development, LLC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www.OuchThatStereotypeHurts.com</a:t>
            </a:r>
          </a:p>
          <a:p>
            <a:pPr algn="ctr" eaLnBrk="1" hangingPunct="1">
              <a:lnSpc>
                <a:spcPct val="110000"/>
              </a:lnSpc>
              <a:spcBef>
                <a:spcPct val="12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2000">
                <a:solidFill>
                  <a:srgbClr val="FFEDA5"/>
                </a:solidFill>
                <a:latin typeface="Trebuchet MS" pitchFamily="1" charset="0"/>
              </a:rPr>
              <a:t>Produced and Distributed by Joel Leskowitz</a:t>
            </a:r>
            <a:r>
              <a:rPr lang="en-US" sz="1800">
                <a:solidFill>
                  <a:schemeClr val="bg1"/>
                </a:solidFill>
              </a:rPr>
              <a:t>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SunShower Learning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www.Ouch-Video.com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924050" y="33528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/>
          <a:lstStyle/>
          <a:p>
            <a:pPr algn="ct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2000">
                <a:solidFill>
                  <a:srgbClr val="FFEDA5"/>
                </a:solidFill>
                <a:latin typeface="Trebuchet MS" pitchFamily="1" charset="0"/>
              </a:rPr>
              <a:t>Based on the book by Leslie C. Aguilar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125000"/>
              </a:lnSpc>
              <a:buFont typeface="Wingdings" pitchFamily="1" charset="2"/>
              <a:buNone/>
            </a:pPr>
            <a:r>
              <a:rPr lang="en-US" sz="2800"/>
              <a:t>Explore communication skills for promoting inclusion and respect in the workplace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/ 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71600"/>
            <a:ext cx="6553200" cy="5181600"/>
          </a:xfrm>
          <a:noFill/>
        </p:spPr>
        <p:txBody>
          <a:bodyPr/>
          <a:lstStyle/>
          <a:p>
            <a:pPr>
              <a:spcBef>
                <a:spcPct val="125000"/>
              </a:spcBef>
            </a:pPr>
            <a:r>
              <a:rPr lang="en-US" sz="2600"/>
              <a:t>Understand the impact of stereotypes and biased statements, even when casually said</a:t>
            </a:r>
          </a:p>
          <a:p>
            <a:pPr>
              <a:spcBef>
                <a:spcPct val="125000"/>
              </a:spcBef>
            </a:pPr>
            <a:r>
              <a:rPr lang="en-US" sz="2600"/>
              <a:t>Identify the most common reasons people sit silent in the face of bias and stereotypes</a:t>
            </a:r>
          </a:p>
          <a:p>
            <a:pPr>
              <a:spcBef>
                <a:spcPct val="125000"/>
              </a:spcBef>
            </a:pPr>
            <a:r>
              <a:rPr lang="en-US" sz="2600"/>
              <a:t>Enhance skills for speaking up against stereotypes without blame or guilt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8097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r>
              <a:rPr lang="en-US"/>
              <a:t>Stereotypes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Font typeface="Wingdings" pitchFamily="1" charset="2"/>
              <a:buNone/>
            </a:pPr>
            <a:r>
              <a:rPr lang="en-US" sz="2800"/>
              <a:t>An oversimplified image or statement applied to a whole group of people, without regard for the individual.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6088063" cy="4953000"/>
          </a:xfrm>
          <a:noFill/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95000"/>
              </a:spcBef>
              <a:buFontTx/>
              <a:buNone/>
            </a:pPr>
            <a:r>
              <a:rPr lang="en-US" sz="2800"/>
              <a:t>Bias is a </a:t>
            </a:r>
            <a:r>
              <a:rPr lang="en-US" sz="2800">
                <a:solidFill>
                  <a:srgbClr val="FFD634"/>
                </a:solidFill>
              </a:rPr>
              <a:t>predisposition</a:t>
            </a:r>
            <a:r>
              <a:rPr lang="en-US" sz="2800"/>
              <a:t> to see events, people or items in a </a:t>
            </a:r>
            <a:br>
              <a:rPr lang="en-US" sz="2800"/>
            </a:br>
            <a:r>
              <a:rPr lang="en-US" sz="2800">
                <a:solidFill>
                  <a:srgbClr val="FFD634"/>
                </a:solidFill>
              </a:rPr>
              <a:t>positive</a:t>
            </a:r>
            <a:r>
              <a:rPr lang="en-US" sz="2800"/>
              <a:t> or </a:t>
            </a:r>
            <a:r>
              <a:rPr lang="en-US" sz="2800">
                <a:solidFill>
                  <a:srgbClr val="FFD634"/>
                </a:solidFill>
              </a:rPr>
              <a:t>negative</a:t>
            </a:r>
            <a:r>
              <a:rPr lang="en-US" sz="2800"/>
              <a:t> way. </a:t>
            </a:r>
          </a:p>
          <a:p>
            <a:pPr marL="0" indent="0">
              <a:lnSpc>
                <a:spcPct val="115000"/>
              </a:lnSpc>
              <a:spcBef>
                <a:spcPct val="95000"/>
              </a:spcBef>
              <a:buFontTx/>
              <a:buNone/>
            </a:pPr>
            <a:r>
              <a:rPr lang="en-US" sz="2800"/>
              <a:t>Bias is an </a:t>
            </a:r>
            <a:r>
              <a:rPr lang="en-US" sz="2800">
                <a:solidFill>
                  <a:srgbClr val="FFD634"/>
                </a:solidFill>
              </a:rPr>
              <a:t>attitude</a:t>
            </a:r>
            <a:r>
              <a:rPr lang="en-US" sz="2800"/>
              <a:t> or </a:t>
            </a:r>
            <a:r>
              <a:rPr lang="en-US" sz="2800">
                <a:solidFill>
                  <a:srgbClr val="FFD634"/>
                </a:solidFill>
              </a:rPr>
              <a:t>belief</a:t>
            </a:r>
            <a:r>
              <a:rPr lang="en-US" sz="2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Silent Collusion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FontTx/>
              <a:buNone/>
            </a:pPr>
            <a:r>
              <a:rPr lang="en-US" sz="2800"/>
              <a:t>To go along with through silence.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0" y="2895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lIns="0" tIns="0" rIns="0" bIns="0"/>
          <a:lstStyle/>
          <a:p>
            <a:pPr eaLnBrk="1" hangingPunct="1"/>
            <a:r>
              <a:rPr lang="en-US" sz="2800" b="1">
                <a:solidFill>
                  <a:srgbClr val="FFD634"/>
                </a:solidFill>
                <a:latin typeface="Trebuchet MS" pitchFamily="1" charset="0"/>
              </a:rPr>
              <a:t>Ally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600200" y="3505200"/>
            <a:ext cx="6097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55000"/>
              </a:spcBef>
              <a:buClr>
                <a:srgbClr val="FFD634"/>
              </a:buClr>
            </a:pPr>
            <a:r>
              <a:rPr lang="en-US" sz="2800">
                <a:solidFill>
                  <a:schemeClr val="bg1"/>
                </a:solidFill>
              </a:rPr>
              <a:t>Someone who speaks up on behalf of someone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315200" cy="3703638"/>
          </a:xfrm>
          <a:noFill/>
          <a:ln/>
          <a:effectLst>
            <a:outerShdw dist="17958" dir="2700000" algn="ctr" rotWithShape="0">
              <a:schemeClr val="tx1">
                <a:alpha val="75000"/>
              </a:schemeClr>
            </a:outerShdw>
          </a:effectLst>
        </p:spPr>
        <p:txBody>
          <a:bodyPr lIns="0" tIns="0" rIns="0" bIns="0"/>
          <a:lstStyle/>
          <a:p>
            <a:pPr marL="0" indent="0" algn="ctr">
              <a:lnSpc>
                <a:spcPct val="125000"/>
              </a:lnSpc>
              <a:spcBef>
                <a:spcPct val="80000"/>
              </a:spcBef>
              <a:buFont typeface="Wingdings" pitchFamily="1" charset="2"/>
              <a:buNone/>
            </a:pP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“The simple act of naming a bias as such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or objecting to it on the spot establishes 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a social atmosphere that discourages it:</a:t>
            </a:r>
            <a:br>
              <a:rPr lang="en-US" sz="2600">
                <a:solidFill>
                  <a:srgbClr val="FFD634"/>
                </a:solidFill>
                <a:latin typeface="Trebuchet MS" pitchFamily="1" charset="0"/>
              </a:rPr>
            </a:br>
            <a:r>
              <a:rPr lang="en-US" sz="2600">
                <a:solidFill>
                  <a:srgbClr val="FFD634"/>
                </a:solidFill>
                <a:latin typeface="Trebuchet MS" pitchFamily="1" charset="0"/>
              </a:rPr>
              <a:t>saying nothing serves to condone it.”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28800" y="49530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spcBef>
                <a:spcPct val="55000"/>
              </a:spcBef>
              <a:buClr>
                <a:srgbClr val="FFD634"/>
              </a:buClr>
              <a:buFont typeface="Wingdings" pitchFamily="1" charset="2"/>
              <a:buNone/>
            </a:pPr>
            <a:r>
              <a:rPr lang="en-US" sz="1200">
                <a:solidFill>
                  <a:schemeClr val="bg1"/>
                </a:solidFill>
              </a:rPr>
              <a:t>– Daniel Goleman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 i="1">
                <a:solidFill>
                  <a:schemeClr val="bg1"/>
                </a:solidFill>
              </a:rPr>
              <a:t>Emotional Intelligence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Participant Introductions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762000"/>
            <a:ext cx="7543800" cy="2590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200"/>
              <a:t>Name</a:t>
            </a:r>
          </a:p>
          <a:p>
            <a:pPr>
              <a:spcBef>
                <a:spcPct val="50000"/>
              </a:spcBef>
            </a:pPr>
            <a:r>
              <a:rPr lang="en-US" sz="2200"/>
              <a:t>Where you work</a:t>
            </a:r>
            <a:endParaRPr lang="en-US" sz="21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0" y="22098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lIns="0" tIns="0" rIns="0" bIns="0"/>
          <a:lstStyle/>
          <a:p>
            <a:pPr eaLnBrk="1" hangingPunct="1"/>
            <a:r>
              <a:rPr lang="en-US" sz="2800" b="1">
                <a:solidFill>
                  <a:srgbClr val="FFD634"/>
                </a:solidFill>
              </a:rPr>
              <a:t>Describe a Time When You</a:t>
            </a:r>
            <a:r>
              <a:rPr lang="en-US" sz="2800" b="1">
                <a:solidFill>
                  <a:srgbClr val="FFD634"/>
                </a:solidFill>
                <a:latin typeface="Trebuchet MS"/>
              </a:rPr>
              <a:t>…</a:t>
            </a:r>
            <a:endParaRPr lang="en-US" sz="2800" b="1">
              <a:solidFill>
                <a:srgbClr val="FFD634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47800" y="26670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75000"/>
              </a:spcBef>
              <a:buClr>
                <a:srgbClr val="FFD634"/>
              </a:buClr>
            </a:pPr>
            <a:r>
              <a:rPr lang="en-US" sz="2200">
                <a:solidFill>
                  <a:schemeClr val="bg1"/>
                </a:solidFill>
              </a:rPr>
              <a:t>…were exposed to stereotypes in </a:t>
            </a:r>
            <a:r>
              <a:rPr lang="en-US" sz="2200">
                <a:solidFill>
                  <a:srgbClr val="FFD634"/>
                </a:solidFill>
              </a:rPr>
              <a:t>media</a:t>
            </a:r>
            <a:r>
              <a:rPr lang="en-US" sz="2200">
                <a:solidFill>
                  <a:schemeClr val="bg1"/>
                </a:solidFill>
              </a:rPr>
              <a:t> (TV, movie, music, etc).  What message did it send?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75000"/>
              </a:spcBef>
              <a:buClr>
                <a:srgbClr val="FFD634"/>
              </a:buClr>
            </a:pPr>
            <a:r>
              <a:rPr lang="en-US" sz="2200">
                <a:solidFill>
                  <a:schemeClr val="bg1"/>
                </a:solidFill>
              </a:rPr>
              <a:t>…when you have been the </a:t>
            </a:r>
            <a:r>
              <a:rPr lang="en-US" sz="2200">
                <a:solidFill>
                  <a:srgbClr val="FFD634"/>
                </a:solidFill>
              </a:rPr>
              <a:t>recipient or target</a:t>
            </a:r>
            <a:r>
              <a:rPr lang="en-US" sz="2200">
                <a:solidFill>
                  <a:schemeClr val="bg1"/>
                </a:solidFill>
              </a:rPr>
              <a:t> of a stereotype?  How did that affect you?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75000"/>
              </a:spcBef>
              <a:buClr>
                <a:srgbClr val="FFD634"/>
              </a:buClr>
            </a:pPr>
            <a:r>
              <a:rPr lang="en-US" sz="2200">
                <a:solidFill>
                  <a:schemeClr val="bg1"/>
                </a:solidFill>
              </a:rPr>
              <a:t>…when you have </a:t>
            </a:r>
            <a:r>
              <a:rPr lang="en-US" sz="2200">
                <a:solidFill>
                  <a:srgbClr val="FFD634"/>
                </a:solidFill>
              </a:rPr>
              <a:t>witnessed someone else being stereotyped?</a:t>
            </a:r>
            <a:r>
              <a:rPr lang="en-US" sz="2200">
                <a:solidFill>
                  <a:schemeClr val="bg1"/>
                </a:solidFill>
              </a:rPr>
              <a:t>  What did you do?</a:t>
            </a:r>
            <a:endParaRPr lang="en-US" sz="2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2007, International Training and Development, LLC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OUCH! That Stereotype Hurts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6097588" cy="51816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sz="2800" dirty="0"/>
              <a:t>Watch OUCH!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572</Words>
  <Application>Microsoft Office PowerPoint</Application>
  <PresentationFormat>On-screen Show (4:3)</PresentationFormat>
  <Paragraphs>89</Paragraphs>
  <Slides>17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ＭＳ Ｐゴシック</vt:lpstr>
      <vt:lpstr>Trebuchet MS</vt:lpstr>
      <vt:lpstr>Wingdings</vt:lpstr>
      <vt:lpstr>Lucida Grande</vt:lpstr>
      <vt:lpstr>Arial</vt:lpstr>
      <vt:lpstr>Blank Presentation</vt:lpstr>
      <vt:lpstr>OUCH!  That Stereotype Hurts</vt:lpstr>
      <vt:lpstr>Goal</vt:lpstr>
      <vt:lpstr>Agenda / Objectives</vt:lpstr>
      <vt:lpstr>Stereotypes</vt:lpstr>
      <vt:lpstr>Bias</vt:lpstr>
      <vt:lpstr>Silent Collusion</vt:lpstr>
      <vt:lpstr>Slide 7</vt:lpstr>
      <vt:lpstr>Participant Introductions</vt:lpstr>
      <vt:lpstr>OUCH! That Stereotype Hurts</vt:lpstr>
      <vt:lpstr>OUCH! Discussion</vt:lpstr>
      <vt:lpstr>Speaking Up:  Six Techniques</vt:lpstr>
      <vt:lpstr>Key Points and Application</vt:lpstr>
      <vt:lpstr>Slide 13</vt:lpstr>
      <vt:lpstr>Slide 14</vt:lpstr>
      <vt:lpstr>Slide 15</vt:lpstr>
      <vt:lpstr>Slide 16</vt:lpstr>
      <vt:lpstr>Slide 17</vt:lpstr>
    </vt:vector>
  </TitlesOfParts>
  <Company>Judith Leslie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Leslie</dc:creator>
  <cp:lastModifiedBy>kzolp</cp:lastModifiedBy>
  <cp:revision>163</cp:revision>
  <cp:lastPrinted>2007-06-21T17:16:52Z</cp:lastPrinted>
  <dcterms:created xsi:type="dcterms:W3CDTF">2007-06-16T14:14:06Z</dcterms:created>
  <dcterms:modified xsi:type="dcterms:W3CDTF">2014-08-25T20:58:53Z</dcterms:modified>
</cp:coreProperties>
</file>